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31"/>
  </p:handoutMasterIdLst>
  <p:sldIdLst>
    <p:sldId id="272" r:id="rId4"/>
    <p:sldId id="318" r:id="rId5"/>
    <p:sldId id="278" r:id="rId6"/>
    <p:sldId id="279" r:id="rId7"/>
    <p:sldId id="269" r:id="rId8"/>
    <p:sldId id="270" r:id="rId9"/>
    <p:sldId id="271" r:id="rId10"/>
    <p:sldId id="284" r:id="rId11"/>
    <p:sldId id="273" r:id="rId12"/>
    <p:sldId id="274" r:id="rId13"/>
    <p:sldId id="297" r:id="rId14"/>
    <p:sldId id="298" r:id="rId15"/>
    <p:sldId id="306" r:id="rId16"/>
    <p:sldId id="299" r:id="rId17"/>
    <p:sldId id="300" r:id="rId18"/>
    <p:sldId id="301" r:id="rId19"/>
    <p:sldId id="290" r:id="rId20"/>
    <p:sldId id="294" r:id="rId21"/>
    <p:sldId id="316" r:id="rId22"/>
    <p:sldId id="317" r:id="rId23"/>
    <p:sldId id="295" r:id="rId24"/>
    <p:sldId id="296" r:id="rId25"/>
    <p:sldId id="313" r:id="rId26"/>
    <p:sldId id="314" r:id="rId27"/>
    <p:sldId id="315" r:id="rId28"/>
    <p:sldId id="305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24" y="-67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04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956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3599723" y="932723"/>
            <a:ext cx="4992555" cy="4992555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99723" y="2908307"/>
            <a:ext cx="4992555" cy="768084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525" y="3676392"/>
            <a:ext cx="4992555" cy="384043"/>
          </a:xfrm>
          <a:prstGeom prst="rect">
            <a:avLst/>
          </a:prstGeom>
        </p:spPr>
        <p:txBody>
          <a:bodyPr lIns="121917" tIns="60958" rIns="121917" bIns="60958"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102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840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09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75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98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9071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323529" y="2534069"/>
            <a:ext cx="11573197" cy="724247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TOPIC - RATIOS, PROPORTIONS &amp; UNITARY METHOD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33856" y="646176"/>
            <a:ext cx="1043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The two quantities compared should be expressed in the same unit.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1524000"/>
            <a:ext cx="8887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Ratio of 2 m to 75 cm should be  200 cm to 75 cm.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87168" y="2304288"/>
            <a:ext cx="256032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43728" y="2261616"/>
            <a:ext cx="335280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06624" y="2365248"/>
            <a:ext cx="28285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6256" y="3553968"/>
            <a:ext cx="1043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The names or units of the two quantities should not be used in Ratio.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3520" y="4261104"/>
            <a:ext cx="8887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Ratio of 200 cm to 75 cm should be  200 : 75. </a:t>
            </a:r>
            <a:r>
              <a:rPr lang="en-US" sz="2800" dirty="0" smtClean="0">
                <a:solidFill>
                  <a:srgbClr val="FF0000"/>
                </a:solidFill>
              </a:rPr>
              <a:t>√	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200 cm  : 75 cm </a:t>
            </a: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25440" y="4962144"/>
            <a:ext cx="1072896" cy="768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12864" y="4992624"/>
            <a:ext cx="2316480" cy="768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900160" y="5010912"/>
            <a:ext cx="1255776" cy="74371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33856" y="646176"/>
            <a:ext cx="1043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0000"/>
                </a:solidFill>
              </a:rPr>
              <a:t>Two quantities which are compared must be in same kind. Different kinds of quantities can not be compared in Ratio</a:t>
            </a:r>
            <a:r>
              <a:rPr lang="en-IN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1120" y="1633728"/>
            <a:ext cx="8887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10  Rupees and 5 Pens cannot be compared.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6256" y="3553968"/>
            <a:ext cx="1043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Ratio should always be expressed in simplest form.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3520" y="4261104"/>
            <a:ext cx="8887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5 : 10 should be written in the form of 1 : 2. 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48384" y="5145024"/>
            <a:ext cx="243840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6496" y="5114544"/>
            <a:ext cx="243840" cy="341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23872" y="5120640"/>
            <a:ext cx="329184" cy="402336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31024" y="5090160"/>
            <a:ext cx="329184" cy="402336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>
            <a:off x="1694688" y="5547360"/>
            <a:ext cx="5693664" cy="87782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2182368" y="4352544"/>
            <a:ext cx="5547360" cy="71932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33856" y="646176"/>
            <a:ext cx="1043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sz="2400" b="1" dirty="0" smtClean="0">
                <a:solidFill>
                  <a:srgbClr val="FF0000"/>
                </a:solidFill>
              </a:rPr>
              <a:t>The order of term in Ratio is important.</a:t>
            </a:r>
            <a:endParaRPr lang="en-IN" sz="2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0" y="1633728"/>
            <a:ext cx="88879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>
                <a:solidFill>
                  <a:schemeClr val="accent1"/>
                </a:solidFill>
              </a:rPr>
              <a:t>If ratio of boys to girls is 2 : 3 then the ratio of girls to boys is 3 : 2.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2743200" y="1975104"/>
            <a:ext cx="1889760" cy="63398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767328" y="2804160"/>
            <a:ext cx="1207008" cy="5486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7162800" y="1908048"/>
            <a:ext cx="1889760" cy="6339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8260080" y="2785872"/>
            <a:ext cx="1207008" cy="54864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533" y="3550604"/>
            <a:ext cx="11573197" cy="724247"/>
          </a:xfrm>
        </p:spPr>
        <p:txBody>
          <a:bodyPr/>
          <a:lstStyle/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u="sng" dirty="0" smtClean="0">
                <a:solidFill>
                  <a:schemeClr val="accent1"/>
                </a:solidFill>
              </a:rPr>
              <a:t>EXAMPLE:-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The ratio of the length of a vertical pole and its shadow on the ground is 7 : 2.Find the length of the pole if the length of the shadow is 2.4m.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ANSWER:- 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Ratio of length of vertical pole and its shadow is 7 : 2.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So, the length of pole = 7m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Then the length of shadow =2m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Now, the length of shadow =2.4 m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New Length of pole=7 X (2.4 / 2) =8.4 m  </a:t>
            </a: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 txBox="1">
            <a:spLocks/>
          </p:cNvSpPr>
          <p:nvPr/>
        </p:nvSpPr>
        <p:spPr>
          <a:xfrm>
            <a:off x="536448" y="266357"/>
            <a:ext cx="3035808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PROPORTIONS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92" y="1170432"/>
            <a:ext cx="916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STATEMENT OF EQUALITY OF RATIOS IS CALLED PROPORTION.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909549" y="1792223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931986" y="257195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11808" y="2462784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5232" y="1743456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9136" y="2578608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61181" y="1749551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083618" y="252928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/>
          <p:cNvSpPr txBox="1"/>
          <p:nvPr/>
        </p:nvSpPr>
        <p:spPr>
          <a:xfrm>
            <a:off x="4626864" y="1700784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6928" y="2535936"/>
            <a:ext cx="69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16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65904" y="2420112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0016" y="3377184"/>
            <a:ext cx="534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Are these ratios saying same thing?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4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098781" y="4029455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255330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98576" y="4675632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029778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486978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810322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2604493" y="4023359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761042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304288" y="4669536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535490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992690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316034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4244317" y="4017263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00866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944112" y="4663440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175314" y="476651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632514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3955858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859757" y="4035551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016306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559552" y="4681728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790754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247954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571298" y="479699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TextBox 72"/>
          <p:cNvSpPr txBox="1"/>
          <p:nvPr/>
        </p:nvSpPr>
        <p:spPr>
          <a:xfrm>
            <a:off x="3340608" y="2133600"/>
            <a:ext cx="74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11568" y="4334256"/>
            <a:ext cx="74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?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 txBox="1">
            <a:spLocks/>
          </p:cNvSpPr>
          <p:nvPr/>
        </p:nvSpPr>
        <p:spPr>
          <a:xfrm>
            <a:off x="536448" y="266357"/>
            <a:ext cx="3035808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PROPORTIONS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92" y="1170432"/>
            <a:ext cx="916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STATEMENT OF EQUALITY OF RATIOS IS CALLED PROPORTION.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909549" y="1792223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931986" y="257195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11808" y="2462784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5232" y="1743456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9136" y="2578608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61181" y="1749551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083618" y="252928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/>
          <p:cNvSpPr txBox="1"/>
          <p:nvPr/>
        </p:nvSpPr>
        <p:spPr>
          <a:xfrm>
            <a:off x="4626864" y="1700784"/>
            <a:ext cx="39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6928" y="2535936"/>
            <a:ext cx="69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16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565904" y="2420112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0016" y="3486912"/>
            <a:ext cx="534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Yes these ratios are saying same thing.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4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1098781" y="4029455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255330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0" name="Straight Connector 49"/>
          <p:cNvCxnSpPr/>
          <p:nvPr/>
        </p:nvCxnSpPr>
        <p:spPr>
          <a:xfrm>
            <a:off x="798576" y="4675632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029778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1486978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810322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2604493" y="4023359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761042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Straight Connector 56"/>
          <p:cNvCxnSpPr/>
          <p:nvPr/>
        </p:nvCxnSpPr>
        <p:spPr>
          <a:xfrm>
            <a:off x="2304288" y="4669536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535490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992690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316034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4244317" y="4017263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00866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944112" y="4663440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175314" y="476651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632514" y="4772615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3955858" y="4778711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859757" y="4035551"/>
            <a:ext cx="313136" cy="5120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016306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559552" y="4681728"/>
            <a:ext cx="97536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790754" y="4784807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247954" y="4790903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5571298" y="4796999"/>
            <a:ext cx="201614" cy="56138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TextBox 72"/>
          <p:cNvSpPr txBox="1"/>
          <p:nvPr/>
        </p:nvSpPr>
        <p:spPr>
          <a:xfrm>
            <a:off x="3340608" y="2133600"/>
            <a:ext cx="74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=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52544" y="1609344"/>
            <a:ext cx="1463040" cy="1755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5968" y="3956304"/>
            <a:ext cx="1463040" cy="1755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133600" y="3913632"/>
            <a:ext cx="1463040" cy="1755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36848" y="3931920"/>
            <a:ext cx="1463040" cy="1755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303520" y="3877056"/>
            <a:ext cx="1463040" cy="17556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 rot="10800000" flipV="1">
            <a:off x="1621536" y="3011424"/>
            <a:ext cx="2828544" cy="1024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 flipV="1">
            <a:off x="3389376" y="3255264"/>
            <a:ext cx="1353312" cy="792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4620768" y="3608832"/>
            <a:ext cx="585216" cy="243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0" idx="5"/>
            <a:endCxn id="51" idx="0"/>
          </p:cNvCxnSpPr>
          <p:nvPr/>
        </p:nvCxnSpPr>
        <p:spPr>
          <a:xfrm rot="16200000" flipH="1">
            <a:off x="5433597" y="3275612"/>
            <a:ext cx="769173" cy="4337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571232" y="1487424"/>
            <a:ext cx="33893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It means 1:4 = 4: 16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Such an equality of ratio is called Proportion.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The symbol used to denote proportion is  </a:t>
            </a:r>
            <a:r>
              <a:rPr lang="en-US" sz="2400" b="1" dirty="0" smtClean="0">
                <a:solidFill>
                  <a:srgbClr val="FF0000"/>
                </a:solidFill>
              </a:rPr>
              <a:t>( :  : )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i.e. 1: 4 : : 4 : 16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</a:t>
            </a:r>
            <a:r>
              <a:rPr lang="en-US" sz="2000" dirty="0" smtClean="0">
                <a:solidFill>
                  <a:schemeClr val="accent1"/>
                </a:solidFill>
              </a:rPr>
              <a:t>t has been read as 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1 is to 4 as 4 is to 16</a:t>
            </a: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 txBox="1">
            <a:spLocks/>
          </p:cNvSpPr>
          <p:nvPr/>
        </p:nvSpPr>
        <p:spPr>
          <a:xfrm>
            <a:off x="536448" y="266357"/>
            <a:ext cx="3035808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PROPORTIONS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07008" y="1219200"/>
            <a:ext cx="702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numbers 1, 4, 4 and 16 are called the terms of the Proportion.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316224" y="2292096"/>
            <a:ext cx="446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1 : 4 : : 4 : 16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328416" y="1706880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1st Term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73296" y="1725168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2nd Term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47360" y="1694688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3rd Term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75120" y="1688592"/>
            <a:ext cx="6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4th Term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3157728" y="1621536"/>
            <a:ext cx="841248" cy="162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139184" y="1615440"/>
            <a:ext cx="841248" cy="162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01056" y="1621536"/>
            <a:ext cx="841248" cy="162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577584" y="1603248"/>
            <a:ext cx="841248" cy="1621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rved Up Arrow 95"/>
          <p:cNvSpPr/>
          <p:nvPr/>
        </p:nvSpPr>
        <p:spPr>
          <a:xfrm>
            <a:off x="4523232" y="3279648"/>
            <a:ext cx="1597152" cy="10485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Curved Up Arrow 96"/>
          <p:cNvSpPr/>
          <p:nvPr/>
        </p:nvSpPr>
        <p:spPr>
          <a:xfrm>
            <a:off x="3535680" y="3279648"/>
            <a:ext cx="3901440" cy="180441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03648" y="3669792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97552" y="4578096"/>
            <a:ext cx="138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Extremes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07008" y="5388864"/>
            <a:ext cx="665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Product of means = 4x4=</a:t>
            </a:r>
            <a:r>
              <a:rPr lang="en-US" b="1" dirty="0" smtClean="0">
                <a:solidFill>
                  <a:schemeClr val="accent1"/>
                </a:solidFill>
              </a:rPr>
              <a:t>16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Product of Extremes= 1x16=</a:t>
            </a:r>
            <a:r>
              <a:rPr lang="en-US" b="1" dirty="0" smtClean="0">
                <a:solidFill>
                  <a:schemeClr val="accent1"/>
                </a:solidFill>
              </a:rPr>
              <a:t>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4413504" y="5266944"/>
            <a:ext cx="719328" cy="103632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315712" y="5583936"/>
            <a:ext cx="82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Same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827520" y="5401056"/>
            <a:ext cx="30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property helps to check the terms are in proportion.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583680" y="5327904"/>
            <a:ext cx="3389376" cy="89001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083808" y="5780794"/>
            <a:ext cx="487680" cy="104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057" y="585216"/>
            <a:ext cx="11573197" cy="5157215"/>
          </a:xfrm>
        </p:spPr>
        <p:txBody>
          <a:bodyPr/>
          <a:lstStyle/>
          <a:p>
            <a:pPr algn="l"/>
            <a:r>
              <a:rPr lang="en-IN" sz="2800" b="1" dirty="0" smtClean="0">
                <a:solidFill>
                  <a:schemeClr val="accent1"/>
                </a:solidFill>
              </a:rPr>
              <a:t>EXAMPLE</a:t>
            </a:r>
            <a:endParaRPr lang="en-IN" sz="2000" b="1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If a men runs at a speed of 20 km in 2 hours then with the same speed would he be able to cross 40 km in 4 hours.</a:t>
            </a: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b="1" dirty="0" smtClean="0">
                <a:solidFill>
                  <a:schemeClr val="accent1"/>
                </a:solidFill>
              </a:rPr>
              <a:t>ANSWER:</a:t>
            </a: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Here the ratio of the distances given is 20/40 = 1/2 =1:2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The ratio of the time taken by them also 2/4=1/2=1:2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Hence, the four numbers are in proportion.  We can write them in proportion as 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20 : 40 :: 2 : 4 and read as 20 is to 40 as 2 is to 4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403" y="707136"/>
            <a:ext cx="11573197" cy="5437631"/>
          </a:xfrm>
        </p:spPr>
        <p:txBody>
          <a:bodyPr/>
          <a:lstStyle/>
          <a:p>
            <a:pPr algn="l"/>
            <a:r>
              <a:rPr lang="en-IN" sz="2800" b="1" dirty="0" smtClean="0">
                <a:solidFill>
                  <a:schemeClr val="accent1"/>
                </a:solidFill>
              </a:rPr>
              <a:t>EXAMPLE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Check the respective terms 30, 99, 20, 66 are in proportion or not.</a:t>
            </a: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b="1" dirty="0" smtClean="0">
                <a:solidFill>
                  <a:schemeClr val="accent1"/>
                </a:solidFill>
              </a:rPr>
              <a:t>ANSWER:</a:t>
            </a: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30 and 66 are extreme terms.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99, 20 are middle terms.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These are in proportion  if the product of extremes must be equal to product of means. 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So, 30X66=1980 and 99X20 =1980</a:t>
            </a: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So, these terms are in proportion</a:t>
            </a:r>
            <a:r>
              <a:rPr lang="en-IN" sz="2800" dirty="0" smtClean="0">
                <a:solidFill>
                  <a:schemeClr val="accent1"/>
                </a:solidFill>
              </a:rPr>
              <a:t>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2605" y="2113601"/>
            <a:ext cx="11573197" cy="724247"/>
          </a:xfrm>
        </p:spPr>
        <p:txBody>
          <a:bodyPr/>
          <a:lstStyle/>
          <a:p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IN" sz="3600" b="1" u="sng" dirty="0" smtClean="0">
                <a:solidFill>
                  <a:schemeClr val="accent1"/>
                </a:solidFill>
              </a:rPr>
              <a:t>CONTINUED PROPORTION</a:t>
            </a:r>
            <a:r>
              <a:rPr lang="en-IN" sz="3600" b="1" dirty="0" smtClean="0">
                <a:solidFill>
                  <a:schemeClr val="accent1"/>
                </a:solidFill>
              </a:rPr>
              <a:t>:-</a:t>
            </a:r>
          </a:p>
          <a:p>
            <a:endParaRPr lang="en-IN" sz="3200" b="1" dirty="0" smtClean="0">
              <a:solidFill>
                <a:schemeClr val="accent1"/>
              </a:solidFill>
            </a:endParaRPr>
          </a:p>
          <a:p>
            <a:r>
              <a:rPr lang="en-IN" sz="3200" b="1" dirty="0" smtClean="0">
                <a:solidFill>
                  <a:schemeClr val="accent1"/>
                </a:solidFill>
              </a:rPr>
              <a:t>Three quantities are said to be in continued proportion, if the ratio between the first and the second is equal to the ratio between the second and the third.</a:t>
            </a:r>
          </a:p>
          <a:p>
            <a:endParaRPr lang="en-IN" sz="3200" b="1" dirty="0" smtClean="0">
              <a:solidFill>
                <a:schemeClr val="accent1"/>
              </a:solidFill>
            </a:endParaRPr>
          </a:p>
          <a:p>
            <a:r>
              <a:rPr lang="en-IN" sz="2800" b="1" dirty="0" smtClean="0">
                <a:solidFill>
                  <a:schemeClr val="accent1"/>
                </a:solidFill>
              </a:rPr>
              <a:t>That is a , b and c are in continued proportion , if a : b = b :c</a:t>
            </a:r>
          </a:p>
          <a:p>
            <a:endParaRPr lang="en-IN" sz="2800" b="1" dirty="0" smtClean="0">
              <a:solidFill>
                <a:schemeClr val="accent1"/>
              </a:solidFill>
            </a:endParaRPr>
          </a:p>
          <a:p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4658" y="2586842"/>
            <a:ext cx="11573197" cy="724247"/>
          </a:xfrm>
        </p:spPr>
        <p:txBody>
          <a:bodyPr/>
          <a:lstStyle/>
          <a:p>
            <a:pPr algn="l"/>
            <a:r>
              <a:rPr lang="en-IN" sz="3200" u="sng" dirty="0" smtClean="0">
                <a:solidFill>
                  <a:schemeClr val="accent1"/>
                </a:solidFill>
              </a:rPr>
              <a:t>LEARNING OBJECTIVES:-</a:t>
            </a:r>
          </a:p>
          <a:p>
            <a:pPr algn="l"/>
            <a:r>
              <a:rPr lang="en-IN" sz="3200" dirty="0" smtClean="0">
                <a:solidFill>
                  <a:schemeClr val="accent1"/>
                </a:solidFill>
              </a:rPr>
              <a:t>After learning the chapter, student will be able to: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(a) understand the concepts of ratio .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(b)know how to determine ratio .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(c)understand the concepts of proportion .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(d)understand how to determine proportion.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(e)know how to apply ratio and proportion to solve the real life problems.</a:t>
            </a:r>
          </a:p>
          <a:p>
            <a:pPr algn="l">
              <a:buFont typeface="Arial" charset="0"/>
              <a:buChar char="•"/>
            </a:pPr>
            <a:r>
              <a:rPr lang="en-IN" sz="3200" dirty="0" smtClean="0">
                <a:solidFill>
                  <a:schemeClr val="accent1"/>
                </a:solidFill>
              </a:rPr>
              <a:t>(f)know how to use the unitary method to solve the problems.   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algn="l"/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898" y="2715386"/>
            <a:ext cx="11573197" cy="724247"/>
          </a:xfrm>
        </p:spPr>
        <p:txBody>
          <a:bodyPr/>
          <a:lstStyle/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IN" b="1" dirty="0" smtClean="0">
                <a:solidFill>
                  <a:schemeClr val="accent1"/>
                </a:solidFill>
              </a:rPr>
              <a:t>EXAMPLE:-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Check 6, 12 and 24 are in continued proportion or not .</a:t>
            </a:r>
          </a:p>
          <a:p>
            <a:endParaRPr lang="en-IN" sz="3200" b="1" dirty="0" smtClean="0">
              <a:solidFill>
                <a:schemeClr val="accent1"/>
              </a:solidFill>
            </a:endParaRPr>
          </a:p>
          <a:p>
            <a:r>
              <a:rPr lang="en-IN" sz="3200" b="1" dirty="0" smtClean="0">
                <a:solidFill>
                  <a:schemeClr val="accent1"/>
                </a:solidFill>
              </a:rPr>
              <a:t>ANSWER:-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The ratio of first quantity to the second is = 6 : 12= 1 : 2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The ratio of the second quantity to the third quantity 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= 12 : 24 = 1 : 2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We see that 6 : 12 = 12 : 24</a:t>
            </a:r>
          </a:p>
          <a:p>
            <a:r>
              <a:rPr lang="en-IN" sz="3200" b="1" dirty="0" smtClean="0">
                <a:solidFill>
                  <a:schemeClr val="accent1"/>
                </a:solidFill>
              </a:rPr>
              <a:t>Thus, 6, 12, 24 are in continued proportion .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5100" y="475488"/>
            <a:ext cx="11573197" cy="5510783"/>
          </a:xfrm>
        </p:spPr>
        <p:txBody>
          <a:bodyPr/>
          <a:lstStyle/>
          <a:p>
            <a:pPr algn="l"/>
            <a:r>
              <a:rPr lang="en-IN" sz="2800" b="1" dirty="0" smtClean="0">
                <a:solidFill>
                  <a:schemeClr val="accent1"/>
                </a:solidFill>
              </a:rPr>
              <a:t>UNITARY METHOD</a:t>
            </a:r>
          </a:p>
          <a:p>
            <a:pPr algn="l"/>
            <a:endParaRPr lang="en-IN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3200" dirty="0" smtClean="0">
                <a:solidFill>
                  <a:schemeClr val="accent1"/>
                </a:solidFill>
              </a:rPr>
              <a:t>The unitary method is a technique for solving a problem by first finding the value of a single unit, and then finding the necessary value by multiplying the single unit value.</a:t>
            </a:r>
          </a:p>
          <a:p>
            <a:pPr algn="just"/>
            <a:endParaRPr lang="en-IN" sz="3200" dirty="0" smtClean="0">
              <a:solidFill>
                <a:schemeClr val="accent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IN" sz="3200" dirty="0" smtClean="0">
                <a:solidFill>
                  <a:schemeClr val="accent1"/>
                </a:solidFill>
              </a:rPr>
              <a:t>In essence, this method is used to find the value of a unit from the value of a multiple, and hence the value of a multiple.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220" y="451104"/>
            <a:ext cx="11573197" cy="5583936"/>
          </a:xfrm>
        </p:spPr>
        <p:txBody>
          <a:bodyPr/>
          <a:lstStyle/>
          <a:p>
            <a:pPr algn="l"/>
            <a:r>
              <a:rPr lang="en-IN" sz="2800" b="1" dirty="0" smtClean="0">
                <a:solidFill>
                  <a:schemeClr val="accent1"/>
                </a:solidFill>
              </a:rPr>
              <a:t>EXAMPLE</a:t>
            </a:r>
          </a:p>
          <a:p>
            <a:pPr algn="l"/>
            <a:r>
              <a:rPr lang="en-IN" sz="2800" dirty="0" smtClean="0">
                <a:solidFill>
                  <a:schemeClr val="accent1"/>
                </a:solidFill>
              </a:rPr>
              <a:t>If the cost of 3 books is Rs 320 .Then what will be the cost of 6 books.</a:t>
            </a:r>
          </a:p>
          <a:p>
            <a:pPr algn="l"/>
            <a:endParaRPr lang="en-IN" sz="4000" dirty="0" smtClean="0">
              <a:solidFill>
                <a:schemeClr val="accent1"/>
              </a:solidFill>
            </a:endParaRPr>
          </a:p>
          <a:p>
            <a:pPr algn="l"/>
            <a:r>
              <a:rPr lang="en-IN" sz="2800" b="1" dirty="0" smtClean="0">
                <a:solidFill>
                  <a:schemeClr val="accent1"/>
                </a:solidFill>
              </a:rPr>
              <a:t>ANSWER:</a:t>
            </a:r>
          </a:p>
          <a:p>
            <a:pPr algn="l"/>
            <a:endParaRPr lang="en-IN" sz="3200" dirty="0" smtClean="0">
              <a:solidFill>
                <a:schemeClr val="accent1"/>
              </a:solidFill>
            </a:endParaRPr>
          </a:p>
          <a:p>
            <a:pPr algn="l"/>
            <a:r>
              <a:rPr lang="en-IN" sz="2800" dirty="0" smtClean="0">
                <a:solidFill>
                  <a:schemeClr val="accent1"/>
                </a:solidFill>
              </a:rPr>
              <a:t>Cost of 3 books = Rs 320</a:t>
            </a:r>
          </a:p>
          <a:p>
            <a:pPr algn="l"/>
            <a:r>
              <a:rPr lang="en-IN" sz="2800" dirty="0" smtClean="0">
                <a:solidFill>
                  <a:schemeClr val="accent1"/>
                </a:solidFill>
              </a:rPr>
              <a:t>Cost of 1 book =Rs 320/3</a:t>
            </a:r>
          </a:p>
          <a:p>
            <a:pPr algn="l"/>
            <a:r>
              <a:rPr lang="en-IN" sz="2800" dirty="0" smtClean="0">
                <a:solidFill>
                  <a:schemeClr val="accent1"/>
                </a:solidFill>
              </a:rPr>
              <a:t>Cost of 6 books=Rs 320/3X6=Rs 640.</a:t>
            </a:r>
          </a:p>
          <a:p>
            <a:pPr algn="l"/>
            <a:r>
              <a:rPr lang="en-IN" sz="2800" dirty="0" smtClean="0">
                <a:solidFill>
                  <a:schemeClr val="accent1"/>
                </a:solidFill>
              </a:rPr>
              <a:t>Hence, the cost of 6 books is Rs 640.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421" y="2949848"/>
            <a:ext cx="11573197" cy="7242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WhatsApp Image 2020-04-18 at 6.22.30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10396" y="-954065"/>
            <a:ext cx="6498538" cy="87114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0-04-18 at 2.46.5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67252" y="-813947"/>
            <a:ext cx="6805506" cy="8538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6975" y="1199202"/>
            <a:ext cx="11573197" cy="3122706"/>
          </a:xfrm>
        </p:spPr>
        <p:txBody>
          <a:bodyPr/>
          <a:lstStyle/>
          <a:p>
            <a:r>
              <a:rPr lang="en-IN" sz="2800" b="1" u="sng" dirty="0" smtClean="0">
                <a:solidFill>
                  <a:schemeClr val="accent1"/>
                </a:solidFill>
              </a:rPr>
              <a:t>ACTIVITIES:-</a:t>
            </a:r>
          </a:p>
          <a:p>
            <a:endParaRPr lang="en-IN" sz="2800" b="1" dirty="0" smtClean="0">
              <a:solidFill>
                <a:schemeClr val="accent1"/>
              </a:solidFill>
            </a:endParaRPr>
          </a:p>
          <a:p>
            <a:r>
              <a:rPr lang="en-IN" sz="3200" u="sng" dirty="0" smtClean="0">
                <a:solidFill>
                  <a:schemeClr val="accent1"/>
                </a:solidFill>
              </a:rPr>
              <a:t>ACTIVITY-1</a:t>
            </a:r>
            <a:r>
              <a:rPr lang="en-IN" sz="28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Take </a:t>
            </a:r>
            <a:r>
              <a:rPr lang="en-IN" sz="2800" b="1" smtClean="0">
                <a:solidFill>
                  <a:schemeClr val="accent1"/>
                </a:solidFill>
              </a:rPr>
              <a:t>the height of </a:t>
            </a:r>
            <a:r>
              <a:rPr lang="en-IN" sz="2800" b="1" dirty="0" smtClean="0">
                <a:solidFill>
                  <a:schemeClr val="accent1"/>
                </a:solidFill>
              </a:rPr>
              <a:t>your father and mother, then by using ratio tell that who is taller.</a:t>
            </a:r>
          </a:p>
          <a:p>
            <a:r>
              <a:rPr lang="en-IN" sz="2800" u="sng" dirty="0" smtClean="0">
                <a:solidFill>
                  <a:schemeClr val="accent1"/>
                </a:solidFill>
              </a:rPr>
              <a:t>ACTIVITY-2</a:t>
            </a:r>
            <a:r>
              <a:rPr lang="en-IN" sz="2800" b="1" dirty="0" smtClean="0">
                <a:solidFill>
                  <a:schemeClr val="accent1"/>
                </a:solidFill>
              </a:rPr>
              <a:t>  </a:t>
            </a:r>
          </a:p>
          <a:p>
            <a:r>
              <a:rPr lang="en-IN" sz="2800" b="1" dirty="0" smtClean="0">
                <a:solidFill>
                  <a:schemeClr val="accent1"/>
                </a:solidFill>
              </a:rPr>
              <a:t>Take the number of pages present in your Mathematics, Science and Social Science books, then tell that the number of pages are proportion or not.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 txBox="1">
            <a:spLocks/>
          </p:cNvSpPr>
          <p:nvPr/>
        </p:nvSpPr>
        <p:spPr>
          <a:xfrm>
            <a:off x="3486912" y="290741"/>
            <a:ext cx="5462016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CONCEPT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16224" y="268224"/>
            <a:ext cx="5535168" cy="841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60" y="1432560"/>
            <a:ext cx="2822448" cy="920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1"/>
          <p:cNvSpPr txBox="1">
            <a:spLocks/>
          </p:cNvSpPr>
          <p:nvPr/>
        </p:nvSpPr>
        <p:spPr>
          <a:xfrm>
            <a:off x="591312" y="1491653"/>
            <a:ext cx="2663952" cy="788251"/>
          </a:xfrm>
          <a:prstGeom prst="rect">
            <a:avLst/>
          </a:prstGeom>
        </p:spPr>
        <p:txBody>
          <a:bodyPr anchor="ctr"/>
          <a:lstStyle/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RATIO</a:t>
            </a:r>
          </a:p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COMPARING TWO QUANTITIES BY DIVISON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1728" y="1438656"/>
            <a:ext cx="2822448" cy="920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1"/>
          <p:cNvSpPr txBox="1">
            <a:spLocks/>
          </p:cNvSpPr>
          <p:nvPr/>
        </p:nvSpPr>
        <p:spPr>
          <a:xfrm>
            <a:off x="4754880" y="1497749"/>
            <a:ext cx="2663952" cy="788251"/>
          </a:xfrm>
          <a:prstGeom prst="rect">
            <a:avLst/>
          </a:prstGeom>
        </p:spPr>
        <p:txBody>
          <a:bodyPr anchor="ctr"/>
          <a:lstStyle/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PROPORTION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A STATEMENT OF EQUALITY OF RATIOS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42832" y="1408176"/>
            <a:ext cx="2822448" cy="920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1"/>
          <p:cNvSpPr txBox="1">
            <a:spLocks/>
          </p:cNvSpPr>
          <p:nvPr/>
        </p:nvSpPr>
        <p:spPr>
          <a:xfrm>
            <a:off x="9015984" y="1467269"/>
            <a:ext cx="2663952" cy="788251"/>
          </a:xfrm>
          <a:prstGeom prst="rect">
            <a:avLst/>
          </a:prstGeom>
        </p:spPr>
        <p:txBody>
          <a:bodyPr anchor="ctr"/>
          <a:lstStyle/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UNITARY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METHOD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  <a:p>
            <a:pPr lvl="0" algn="ctr" defTabSz="914423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 THE VALUE OF SINGLE UNIT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989321" y="1133856"/>
            <a:ext cx="17983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8" name="Shape 37"/>
          <p:cNvCxnSpPr>
            <a:stCxn id="16" idx="1"/>
          </p:cNvCxnSpPr>
          <p:nvPr/>
        </p:nvCxnSpPr>
        <p:spPr>
          <a:xfrm rot="10800000" flipV="1">
            <a:off x="1929384" y="688848"/>
            <a:ext cx="1386840" cy="74371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16" idx="3"/>
            <a:endCxn id="22" idx="0"/>
          </p:cNvCxnSpPr>
          <p:nvPr/>
        </p:nvCxnSpPr>
        <p:spPr>
          <a:xfrm>
            <a:off x="8851392" y="688848"/>
            <a:ext cx="1502664" cy="719328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560" y="2535937"/>
            <a:ext cx="2353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accent1"/>
                </a:solidFill>
              </a:rPr>
              <a:t>In the ratio first term is called Antecedent and second term is called Consequent.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accent1"/>
                </a:solidFill>
              </a:rPr>
              <a:t>The two quantities compared should be expressed in the same unit.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accent1"/>
                </a:solidFill>
              </a:rPr>
              <a:t>The names or units of the two quantities should not be used in Ratio.</a:t>
            </a:r>
          </a:p>
          <a:p>
            <a:pPr>
              <a:buFont typeface="Wingdings" pitchFamily="2" charset="2"/>
              <a:buChar char="ü"/>
            </a:pPr>
            <a:r>
              <a:rPr lang="en-IN" sz="1200" b="1" dirty="0" smtClean="0">
                <a:solidFill>
                  <a:schemeClr val="accent1"/>
                </a:solidFill>
              </a:rPr>
              <a:t>Two quantities which are compared must be in same kind. Different kinds of quantities can not be compared in Ratio</a:t>
            </a:r>
            <a:r>
              <a:rPr lang="en-IN" sz="1200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accent1"/>
                </a:solidFill>
              </a:rPr>
              <a:t>Ratio should always be expressed in simplest form.</a:t>
            </a:r>
          </a:p>
          <a:p>
            <a:pPr>
              <a:buFont typeface="Wingdings" pitchFamily="2" charset="2"/>
              <a:buChar char="ü"/>
            </a:pPr>
            <a:r>
              <a:rPr lang="en-IN" sz="1200" b="1" dirty="0" smtClean="0">
                <a:solidFill>
                  <a:schemeClr val="accent1"/>
                </a:solidFill>
              </a:rPr>
              <a:t>The order of term in Ratio is important.</a:t>
            </a:r>
          </a:p>
          <a:p>
            <a:endParaRPr lang="en-IN" sz="1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sz="1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24256" y="2426208"/>
            <a:ext cx="2682240" cy="4169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882896" y="2517648"/>
            <a:ext cx="2353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IN" sz="14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36592" y="2407920"/>
            <a:ext cx="2682240" cy="4169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03648" y="2438400"/>
            <a:ext cx="2572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The numbers are called the terms of the Proportion.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The first and fourth term are called Extremes.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The second and third terms are called means.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The product of means and extremes are always same in a true proportion.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034272" y="2414016"/>
            <a:ext cx="2682240" cy="41696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01328" y="2444496"/>
            <a:ext cx="2572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chemeClr val="accent1"/>
                </a:solidFill>
              </a:rPr>
              <a:t>Finding the value of a single unit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Then find the value of a multiple.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3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5530" y="548640"/>
            <a:ext cx="11573197" cy="4852415"/>
          </a:xfrm>
        </p:spPr>
        <p:txBody>
          <a:bodyPr/>
          <a:lstStyle/>
          <a:p>
            <a:r>
              <a:rPr lang="en-IN" sz="4400" b="1" dirty="0" smtClean="0">
                <a:solidFill>
                  <a:schemeClr val="accent1"/>
                </a:solidFill>
              </a:rPr>
              <a:t>INTRODUCTION</a:t>
            </a:r>
            <a:endParaRPr lang="en-US" sz="4400" b="1" dirty="0" smtClean="0">
              <a:solidFill>
                <a:schemeClr val="accent1"/>
              </a:solidFill>
            </a:endParaRPr>
          </a:p>
          <a:p>
            <a:pPr algn="just"/>
            <a:r>
              <a:rPr lang="en-IN" sz="2800" dirty="0" smtClean="0">
                <a:solidFill>
                  <a:schemeClr val="accent1"/>
                </a:solidFill>
              </a:rPr>
              <a:t>	</a:t>
            </a:r>
            <a:r>
              <a:rPr lang="en-IN" sz="3600" dirty="0" smtClean="0">
                <a:solidFill>
                  <a:schemeClr val="accent1"/>
                </a:solidFill>
              </a:rPr>
              <a:t>Comparing two quantities by division is called ratio. In our day to daily life we compare between so many things, these are nothing but the ratio between them.</a:t>
            </a:r>
          </a:p>
          <a:p>
            <a:endParaRPr lang="en-IN" sz="4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9493" y="658368"/>
            <a:ext cx="11573197" cy="5169407"/>
          </a:xfrm>
        </p:spPr>
        <p:txBody>
          <a:bodyPr/>
          <a:lstStyle/>
          <a:p>
            <a:pPr algn="just"/>
            <a:r>
              <a:rPr lang="en-IN" sz="2800" dirty="0" smtClean="0">
                <a:solidFill>
                  <a:schemeClr val="accent1"/>
                </a:solidFill>
              </a:rPr>
              <a:t>	</a:t>
            </a:r>
            <a:r>
              <a:rPr lang="en-IN" sz="2800" b="1" dirty="0" smtClean="0">
                <a:solidFill>
                  <a:schemeClr val="accent1"/>
                </a:solidFill>
              </a:rPr>
              <a:t>A statement of equality of ratios is </a:t>
            </a:r>
            <a:r>
              <a:rPr lang="en-IN" sz="2800" b="1" smtClean="0">
                <a:solidFill>
                  <a:schemeClr val="accent1"/>
                </a:solidFill>
              </a:rPr>
              <a:t>called proportion</a:t>
            </a:r>
            <a:r>
              <a:rPr lang="en-IN" sz="2800" smtClean="0">
                <a:solidFill>
                  <a:schemeClr val="accent1"/>
                </a:solidFill>
              </a:rPr>
              <a:t>. </a:t>
            </a:r>
            <a:r>
              <a:rPr lang="en-IN" sz="2800" dirty="0" smtClean="0">
                <a:solidFill>
                  <a:schemeClr val="accent1"/>
                </a:solidFill>
              </a:rPr>
              <a:t>It is nothing but the application part of Ratio.</a:t>
            </a:r>
          </a:p>
          <a:p>
            <a:pPr algn="just"/>
            <a:endParaRPr lang="en-IN" sz="2800" dirty="0" smtClean="0">
              <a:solidFill>
                <a:schemeClr val="accent1"/>
              </a:solidFill>
            </a:endParaRPr>
          </a:p>
          <a:p>
            <a:pPr algn="just"/>
            <a:endParaRPr lang="en-IN" sz="2800" dirty="0" smtClean="0">
              <a:solidFill>
                <a:schemeClr val="accent1"/>
              </a:solidFill>
            </a:endParaRPr>
          </a:p>
          <a:p>
            <a:pPr algn="just"/>
            <a:endParaRPr lang="en-IN" sz="2800" dirty="0" smtClean="0">
              <a:solidFill>
                <a:schemeClr val="accent1"/>
              </a:solidFill>
            </a:endParaRPr>
          </a:p>
          <a:p>
            <a:pPr algn="just"/>
            <a:r>
              <a:rPr lang="en-IN" sz="2800" dirty="0" smtClean="0">
                <a:solidFill>
                  <a:schemeClr val="accent1"/>
                </a:solidFill>
              </a:rPr>
              <a:t>	The </a:t>
            </a:r>
            <a:r>
              <a:rPr lang="en-IN" sz="2800" b="1" dirty="0" smtClean="0">
                <a:solidFill>
                  <a:schemeClr val="accent1"/>
                </a:solidFill>
              </a:rPr>
              <a:t>Unitary method</a:t>
            </a:r>
            <a:r>
              <a:rPr lang="en-IN" sz="2800" dirty="0" smtClean="0">
                <a:solidFill>
                  <a:schemeClr val="accent1"/>
                </a:solidFill>
              </a:rPr>
              <a:t> is a technique for solving a problem by first finding a single unit, then finding the necessary value by multiplying the single unit value. This method is very necessary to solve our Daily life problems.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01784" y="3046155"/>
            <a:ext cx="546728" cy="63583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617352" y="3064442"/>
            <a:ext cx="504056" cy="60535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2867032" y="3046154"/>
            <a:ext cx="558920" cy="6724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3909448" y="3064443"/>
            <a:ext cx="565016" cy="62973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000632" y="3070538"/>
            <a:ext cx="510152" cy="64802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4" name="Rounded Rectangle 23"/>
          <p:cNvSpPr/>
          <p:nvPr/>
        </p:nvSpPr>
        <p:spPr>
          <a:xfrm>
            <a:off x="219456" y="2950464"/>
            <a:ext cx="5900928" cy="9265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083552" y="2938272"/>
            <a:ext cx="466953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8066920" y="3040058"/>
            <a:ext cx="510152" cy="64802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200776" y="3040058"/>
            <a:ext cx="510152" cy="64802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8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10285864" y="3052250"/>
            <a:ext cx="510152" cy="64802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1136" y="2304288"/>
            <a:ext cx="132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GROUP-A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89264" y="2298192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GROUP-B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3" name="Text Placeholder 31"/>
          <p:cNvSpPr txBox="1">
            <a:spLocks/>
          </p:cNvSpPr>
          <p:nvPr/>
        </p:nvSpPr>
        <p:spPr>
          <a:xfrm>
            <a:off x="3560064" y="1131989"/>
            <a:ext cx="5462016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COMPARING OF NUMBERS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48" y="1499616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(I) BY FINDING DIFFERENCE: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4470281" y="1381947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4799465" y="136975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116457" y="1357563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396873" y="136975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713865" y="1381947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156960" y="1536192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012313" y="13636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439033" y="13636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7890137" y="13636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455152" y="1603248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449056" y="1463040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273929" y="130879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9590921" y="130879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84320" y="2548128"/>
            <a:ext cx="563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GROUP–A HAS 2 BOYS MORE THAN GROUP-B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070848" y="926592"/>
            <a:ext cx="890016" cy="1109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907024" y="2188464"/>
            <a:ext cx="890016" cy="1109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766560" y="1873586"/>
            <a:ext cx="2422436" cy="589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0352" y="3651504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(II) BY DIVIDING NUMBERS: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74336" y="950976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9104" y="957072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20784" y="957072"/>
            <a:ext cx="4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4464185" y="3180267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4793369" y="316807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110361" y="3155883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390777" y="316807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707769" y="3180267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4604393" y="411295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031113" y="411295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Round Same Side Corner Rectangle 8">
            <a:extLst>
              <a:ext uri="{FF2B5EF4-FFF2-40B4-BE49-F238E27FC236}">
                <a16:creationId xmlns="" xmlns:a16="http://schemas.microsoft.com/office/drawing/2014/main" id="{8A67B1D2-B478-4548-B727-EB51DDE65667}"/>
              </a:ext>
            </a:extLst>
          </p:cNvPr>
          <p:cNvSpPr/>
          <p:nvPr/>
        </p:nvSpPr>
        <p:spPr>
          <a:xfrm>
            <a:off x="5482217" y="411295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419600" y="3852672"/>
            <a:ext cx="1542288" cy="18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169152" y="3889248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163056" y="3749040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18960" y="3236976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5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5056" y="4023360"/>
            <a:ext cx="43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6833616" y="3785616"/>
            <a:ext cx="536448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236720" y="5108449"/>
            <a:ext cx="563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GROUP–A  IS   5/3 TIMES OF GROUP-B.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37504" y="4657344"/>
            <a:ext cx="1146048" cy="1109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99504" y="3212592"/>
            <a:ext cx="890016" cy="1109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1" idx="0"/>
            <a:endCxn id="62" idx="3"/>
          </p:cNvCxnSpPr>
          <p:nvPr/>
        </p:nvCxnSpPr>
        <p:spPr>
          <a:xfrm rot="5400000" flipH="1" flipV="1">
            <a:off x="6421307" y="4248807"/>
            <a:ext cx="497758" cy="319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986442" y="4013044"/>
          <a:ext cx="1780032" cy="1521079"/>
        </p:xfrm>
        <a:graphic>
          <a:graphicData uri="http://schemas.openxmlformats.org/presentationml/2006/ole">
            <p:oleObj spid="_x0000_s2560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8667263" y="3196492"/>
            <a:ext cx="247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FOR BETTER UNDERSTANDING OF THE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1"/>
          <p:cNvSpPr txBox="1">
            <a:spLocks/>
          </p:cNvSpPr>
          <p:nvPr/>
        </p:nvSpPr>
        <p:spPr>
          <a:xfrm>
            <a:off x="536448" y="266357"/>
            <a:ext cx="1597152" cy="724247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RATIOS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792" y="1170432"/>
            <a:ext cx="751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COMPARING TWO QUANTITIES BY DIVISON IS CALLED RATIO.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5360" y="2206752"/>
            <a:ext cx="8924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 Example: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There are 5 boys in Group-A and 3 boys in Group-B</a:t>
            </a: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The ratio of Group-A  to Group-B is 5 to 3.</a:t>
            </a:r>
          </a:p>
          <a:p>
            <a:pPr algn="r"/>
            <a:endParaRPr lang="en-US" b="1" dirty="0" smtClean="0">
              <a:solidFill>
                <a:schemeClr val="accent1"/>
              </a:solidFill>
            </a:endParaRPr>
          </a:p>
          <a:p>
            <a:pPr algn="r"/>
            <a:endParaRPr lang="en-US" b="1" dirty="0" smtClean="0">
              <a:solidFill>
                <a:schemeClr val="accent1"/>
              </a:solidFill>
            </a:endParaRPr>
          </a:p>
          <a:p>
            <a:pPr algn="r"/>
            <a:endParaRPr lang="en-US" b="1" dirty="0" smtClean="0">
              <a:solidFill>
                <a:schemeClr val="accent1"/>
              </a:solidFill>
            </a:endParaRPr>
          </a:p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-The ratio of 5 to 3 is denoted  as      </a:t>
            </a:r>
            <a:r>
              <a:rPr lang="en-US" sz="2800" b="1" dirty="0" smtClean="0">
                <a:solidFill>
                  <a:schemeClr val="accent1"/>
                </a:solidFill>
              </a:rPr>
              <a:t>5</a:t>
            </a: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sz="2800" b="1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   and is read as ‘Five is to Three’.</a:t>
            </a:r>
          </a:p>
          <a:p>
            <a:pPr algn="r"/>
            <a:endParaRPr lang="en-US" b="1" dirty="0" smtClean="0">
              <a:solidFill>
                <a:schemeClr val="accent1"/>
              </a:solidFill>
            </a:endParaRPr>
          </a:p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-In the ratio 5 is called first term or Antecedent.</a:t>
            </a:r>
          </a:p>
          <a:p>
            <a:pPr algn="r"/>
            <a:endParaRPr lang="en-US" b="1" dirty="0" smtClean="0">
              <a:solidFill>
                <a:schemeClr val="accent1"/>
              </a:solidFill>
            </a:endParaRPr>
          </a:p>
          <a:p>
            <a:pPr algn="r"/>
            <a:r>
              <a:rPr lang="en-US" b="1" dirty="0" smtClean="0">
                <a:solidFill>
                  <a:schemeClr val="accent1"/>
                </a:solidFill>
              </a:rPr>
              <a:t>and 3 is called second term or Consequent.</a:t>
            </a:r>
          </a:p>
          <a:p>
            <a:pPr algn="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72640" y="2804160"/>
            <a:ext cx="755904" cy="316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14672" y="2773680"/>
            <a:ext cx="755904" cy="316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5400000">
            <a:off x="1773936" y="2115312"/>
            <a:ext cx="1365504" cy="12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87168" y="1475232"/>
            <a:ext cx="2206752" cy="1353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157984" y="1170432"/>
            <a:ext cx="633984" cy="3169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59680" y="4687824"/>
            <a:ext cx="304800" cy="505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21680" y="4681728"/>
            <a:ext cx="304800" cy="505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436864" y="5413248"/>
            <a:ext cx="1377696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357616" y="5955792"/>
            <a:ext cx="1456944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144768" y="4974336"/>
            <a:ext cx="2670048" cy="10119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5"/>
            <a:endCxn id="35" idx="0"/>
          </p:cNvCxnSpPr>
          <p:nvPr/>
        </p:nvCxnSpPr>
        <p:spPr>
          <a:xfrm rot="16200000" flipH="1">
            <a:off x="7076001" y="3363536"/>
            <a:ext cx="293553" cy="3805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486400" y="4681728"/>
            <a:ext cx="19507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473440" y="4767072"/>
            <a:ext cx="573024" cy="451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6" idx="0"/>
            <a:endCxn id="47" idx="1"/>
          </p:cNvCxnSpPr>
          <p:nvPr/>
        </p:nvCxnSpPr>
        <p:spPr>
          <a:xfrm rot="16200000" flipH="1">
            <a:off x="6994942" y="3270721"/>
            <a:ext cx="151407" cy="2973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474" y="999744"/>
            <a:ext cx="11573197" cy="5181600"/>
          </a:xfrm>
        </p:spPr>
        <p:txBody>
          <a:bodyPr/>
          <a:lstStyle/>
          <a:p>
            <a:r>
              <a:rPr lang="en-IN" sz="2800" b="1" dirty="0" smtClean="0">
                <a:solidFill>
                  <a:schemeClr val="accent1"/>
                </a:solidFill>
              </a:rPr>
              <a:t>REPRESENTATION OF RATIO BY DIAGRAM</a:t>
            </a:r>
            <a:endParaRPr lang="en-IN" sz="2800" dirty="0" smtClean="0">
              <a:solidFill>
                <a:schemeClr val="accent1"/>
              </a:solidFill>
            </a:endParaRPr>
          </a:p>
          <a:p>
            <a:endParaRPr lang="en-IN" sz="3200" dirty="0" smtClean="0"/>
          </a:p>
          <a:p>
            <a:endParaRPr lang="en-IN" sz="3200" dirty="0" smtClean="0"/>
          </a:p>
          <a:p>
            <a:endParaRPr lang="en-IN" sz="3200" dirty="0" smtClean="0"/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endParaRPr lang="en-IN" sz="2400" dirty="0" smtClean="0">
              <a:solidFill>
                <a:schemeClr val="accent1"/>
              </a:solidFill>
            </a:endParaRPr>
          </a:p>
          <a:p>
            <a:pPr algn="l"/>
            <a:r>
              <a:rPr lang="en-IN" sz="2400" dirty="0" smtClean="0">
                <a:solidFill>
                  <a:schemeClr val="accent1"/>
                </a:solidFill>
              </a:rPr>
              <a:t>In the above figure, there are total 8 regions out of which 3 are shaded . So the ratio of the shaded region is	 </a:t>
            </a:r>
            <a:r>
              <a:rPr lang="en-IN" sz="2800" dirty="0" smtClean="0">
                <a:solidFill>
                  <a:schemeClr val="accent1"/>
                </a:solidFill>
              </a:rPr>
              <a:t>3 </a:t>
            </a:r>
            <a:r>
              <a:rPr lang="en-IN" sz="2400" dirty="0" smtClean="0">
                <a:solidFill>
                  <a:schemeClr val="accent1"/>
                </a:solidFill>
              </a:rPr>
              <a:t> :  </a:t>
            </a:r>
            <a:r>
              <a:rPr lang="en-IN" sz="2800" dirty="0" smtClean="0">
                <a:solidFill>
                  <a:schemeClr val="accent1"/>
                </a:solidFill>
              </a:rPr>
              <a:t>8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6352" y="3061475"/>
            <a:ext cx="1121664" cy="12544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44112" y="3055379"/>
            <a:ext cx="1121664" cy="12544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84064" y="3061475"/>
            <a:ext cx="1121664" cy="1254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1824" y="3055379"/>
            <a:ext cx="1121664" cy="1254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51776" y="3061475"/>
            <a:ext cx="1121664" cy="1254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7344" y="3055379"/>
            <a:ext cx="1121664" cy="1254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82912" y="3061475"/>
            <a:ext cx="1121664" cy="1254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0784" y="3055379"/>
            <a:ext cx="1121664" cy="12544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08704" y="5303520"/>
            <a:ext cx="316992" cy="475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60976" y="5297424"/>
            <a:ext cx="316992" cy="475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18"/>
          <p:cNvSpPr/>
          <p:nvPr/>
        </p:nvSpPr>
        <p:spPr>
          <a:xfrm>
            <a:off x="1962912" y="4413504"/>
            <a:ext cx="3035808" cy="51206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1853184" y="1962912"/>
            <a:ext cx="8461248" cy="1024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3" idx="0"/>
          </p:cNvCxnSpPr>
          <p:nvPr/>
        </p:nvCxnSpPr>
        <p:spPr>
          <a:xfrm rot="16200000" flipV="1">
            <a:off x="3986784" y="5023104"/>
            <a:ext cx="426720" cy="134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7"/>
          </p:cNvCxnSpPr>
          <p:nvPr/>
        </p:nvCxnSpPr>
        <p:spPr>
          <a:xfrm rot="5400000" flipH="1" flipV="1">
            <a:off x="4160404" y="2870630"/>
            <a:ext cx="3367570" cy="1625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4416" y="2865120"/>
            <a:ext cx="865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GUIDING PRINCIPLES WHILE FORMING A RATIO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1265</Words>
  <Application>Microsoft Office PowerPoint</Application>
  <PresentationFormat>Custom</PresentationFormat>
  <Paragraphs>211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Cover and End Slide Master</vt:lpstr>
      <vt:lpstr>Contents Slide Master</vt:lpstr>
      <vt:lpstr>Section Break Slide Master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rajni bala</cp:lastModifiedBy>
  <cp:revision>323</cp:revision>
  <dcterms:created xsi:type="dcterms:W3CDTF">2018-04-24T17:14:44Z</dcterms:created>
  <dcterms:modified xsi:type="dcterms:W3CDTF">2020-04-25T10:55:52Z</dcterms:modified>
</cp:coreProperties>
</file>